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58" r:id="rId3"/>
    <p:sldId id="259" r:id="rId4"/>
    <p:sldId id="260" r:id="rId5"/>
    <p:sldId id="261" r:id="rId6"/>
    <p:sldId id="262" r:id="rId7"/>
    <p:sldId id="263" r:id="rId8"/>
    <p:sldId id="264" r:id="rId9"/>
    <p:sldId id="265"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4660"/>
  </p:normalViewPr>
  <p:slideViewPr>
    <p:cSldViewPr snapToGrid="0">
      <p:cViewPr varScale="1">
        <p:scale>
          <a:sx n="86" d="100"/>
          <a:sy n="86" d="100"/>
        </p:scale>
        <p:origin x="33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6F1E18-C9B9-4046-B214-076517AD8B86}" type="datetimeFigureOut">
              <a:rPr lang="en-GB" smtClean="0"/>
              <a:t>25/04/2023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CA0697E-ADAC-4ABE-AAF3-EEF937F3CDA9}" type="slidenum">
              <a:rPr lang="en-GB" smtClean="0"/>
              <a:t>‹#›</a:t>
            </a:fld>
            <a:endParaRPr lang="en-GB"/>
          </a:p>
        </p:txBody>
      </p:sp>
    </p:spTree>
    <p:extLst>
      <p:ext uri="{BB962C8B-B14F-4D97-AF65-F5344CB8AC3E}">
        <p14:creationId xmlns:p14="http://schemas.microsoft.com/office/powerpoint/2010/main" val="1352619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Can</a:t>
            </a:r>
            <a:r>
              <a:rPr lang="en-GB" baseline="0" dirty="0" smtClean="0"/>
              <a:t> you guess the 4 indicators of dyscalculia? Visual spacing can be even their own body space, or visualising things in space, its used for basic processing skills like tying laces</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3</a:t>
            </a:fld>
            <a:endParaRPr lang="en-GB"/>
          </a:p>
        </p:txBody>
      </p:sp>
    </p:spTree>
    <p:extLst>
      <p:ext uri="{BB962C8B-B14F-4D97-AF65-F5344CB8AC3E}">
        <p14:creationId xmlns:p14="http://schemas.microsoft.com/office/powerpoint/2010/main" val="11488918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all the basics of number from reception onwards. Talk about</a:t>
            </a:r>
            <a:r>
              <a:rPr lang="en-GB" baseline="0" dirty="0" smtClean="0"/>
              <a:t> how reception-2 are doing basic mastering of number with visuals and concrete objects so that they can recognise numbers and manipulation of numbers quickly.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4</a:t>
            </a:fld>
            <a:endParaRPr lang="en-GB"/>
          </a:p>
        </p:txBody>
      </p:sp>
    </p:spTree>
    <p:extLst>
      <p:ext uri="{BB962C8B-B14F-4D97-AF65-F5344CB8AC3E}">
        <p14:creationId xmlns:p14="http://schemas.microsoft.com/office/powerpoint/2010/main" val="527622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all the basics of number from reception onwards. Talk about</a:t>
            </a:r>
            <a:r>
              <a:rPr lang="en-GB" baseline="0" dirty="0" smtClean="0"/>
              <a:t> how reception-2 are doing basic mastering of number with visuals and concrete objects.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5</a:t>
            </a:fld>
            <a:endParaRPr lang="en-GB"/>
          </a:p>
        </p:txBody>
      </p:sp>
    </p:spTree>
    <p:extLst>
      <p:ext uri="{BB962C8B-B14F-4D97-AF65-F5344CB8AC3E}">
        <p14:creationId xmlns:p14="http://schemas.microsoft.com/office/powerpoint/2010/main" val="2301626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all the basics of number from reception onwards. Talk about</a:t>
            </a:r>
            <a:r>
              <a:rPr lang="en-GB" baseline="0" dirty="0" smtClean="0"/>
              <a:t> how reception-2 are doing basic mastering of number with visuals and concrete objects.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6</a:t>
            </a:fld>
            <a:endParaRPr lang="en-GB"/>
          </a:p>
        </p:txBody>
      </p:sp>
    </p:spTree>
    <p:extLst>
      <p:ext uri="{BB962C8B-B14F-4D97-AF65-F5344CB8AC3E}">
        <p14:creationId xmlns:p14="http://schemas.microsoft.com/office/powerpoint/2010/main" val="30390453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all the basics of number from reception onwards. Talk about</a:t>
            </a:r>
            <a:r>
              <a:rPr lang="en-GB" baseline="0" dirty="0" smtClean="0"/>
              <a:t> how reception-2 are doing basic mastering of number with visuals and concrete objects.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7</a:t>
            </a:fld>
            <a:endParaRPr lang="en-GB"/>
          </a:p>
        </p:txBody>
      </p:sp>
    </p:spTree>
    <p:extLst>
      <p:ext uri="{BB962C8B-B14F-4D97-AF65-F5344CB8AC3E}">
        <p14:creationId xmlns:p14="http://schemas.microsoft.com/office/powerpoint/2010/main" val="1536543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So all the basics of number from reception onwards. Talk about</a:t>
            </a:r>
            <a:r>
              <a:rPr lang="en-GB" baseline="0" dirty="0" smtClean="0"/>
              <a:t> how reception-2 are doing basic mastering of number with visuals and concrete objects.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8</a:t>
            </a:fld>
            <a:endParaRPr lang="en-GB"/>
          </a:p>
        </p:txBody>
      </p:sp>
    </p:spTree>
    <p:extLst>
      <p:ext uri="{BB962C8B-B14F-4D97-AF65-F5344CB8AC3E}">
        <p14:creationId xmlns:p14="http://schemas.microsoft.com/office/powerpoint/2010/main" val="34881440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Make sure any interventions that are had the</a:t>
            </a:r>
            <a:r>
              <a:rPr lang="en-GB" baseline="0" dirty="0" smtClean="0"/>
              <a:t> children have concrete objects to manipulate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9</a:t>
            </a:fld>
            <a:endParaRPr lang="en-GB"/>
          </a:p>
        </p:txBody>
      </p:sp>
    </p:spTree>
    <p:extLst>
      <p:ext uri="{BB962C8B-B14F-4D97-AF65-F5344CB8AC3E}">
        <p14:creationId xmlns:p14="http://schemas.microsoft.com/office/powerpoint/2010/main" val="33575490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Make sure any interventions that are had the</a:t>
            </a:r>
            <a:r>
              <a:rPr lang="en-GB" baseline="0" dirty="0" smtClean="0"/>
              <a:t> children have concrete objects to manipulate </a:t>
            </a:r>
            <a:endParaRPr lang="en-GB" dirty="0"/>
          </a:p>
        </p:txBody>
      </p:sp>
      <p:sp>
        <p:nvSpPr>
          <p:cNvPr id="4" name="Slide Number Placeholder 3"/>
          <p:cNvSpPr>
            <a:spLocks noGrp="1"/>
          </p:cNvSpPr>
          <p:nvPr>
            <p:ph type="sldNum" sz="quarter" idx="10"/>
          </p:nvPr>
        </p:nvSpPr>
        <p:spPr/>
        <p:txBody>
          <a:bodyPr/>
          <a:lstStyle/>
          <a:p>
            <a:fld id="{9CA0697E-ADAC-4ABE-AAF3-EEF937F3CDA9}" type="slidenum">
              <a:rPr lang="en-GB" smtClean="0"/>
              <a:t>10</a:t>
            </a:fld>
            <a:endParaRPr lang="en-GB"/>
          </a:p>
        </p:txBody>
      </p:sp>
    </p:spTree>
    <p:extLst>
      <p:ext uri="{BB962C8B-B14F-4D97-AF65-F5344CB8AC3E}">
        <p14:creationId xmlns:p14="http://schemas.microsoft.com/office/powerpoint/2010/main" val="30494551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E7159C8-1B7A-4C6B-A7D1-F861AD0E1055}" type="datetimeFigureOut">
              <a:rPr lang="en-GB" smtClean="0"/>
              <a:t>25/04/2023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37584016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7159C8-1B7A-4C6B-A7D1-F861AD0E1055}" type="datetimeFigureOut">
              <a:rPr lang="en-GB" smtClean="0"/>
              <a:t>25/04/2023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28265819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E7159C8-1B7A-4C6B-A7D1-F861AD0E1055}" type="datetimeFigureOut">
              <a:rPr lang="en-GB" smtClean="0"/>
              <a:t>25/04/2023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7541663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E7159C8-1B7A-4C6B-A7D1-F861AD0E1055}" type="datetimeFigureOut">
              <a:rPr lang="en-GB" smtClean="0"/>
              <a:t>25/04/2023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12892102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E7159C8-1B7A-4C6B-A7D1-F861AD0E1055}" type="datetimeFigureOut">
              <a:rPr lang="en-GB" smtClean="0"/>
              <a:t>25/04/2023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133959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E7159C8-1B7A-4C6B-A7D1-F861AD0E1055}" type="datetimeFigureOut">
              <a:rPr lang="en-GB" smtClean="0"/>
              <a:t>25/04/2023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953922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7159C8-1B7A-4C6B-A7D1-F861AD0E1055}" type="datetimeFigureOut">
              <a:rPr lang="en-GB" smtClean="0"/>
              <a:t>25/04/2023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2128024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7159C8-1B7A-4C6B-A7D1-F861AD0E1055}" type="datetimeFigureOut">
              <a:rPr lang="en-GB" smtClean="0"/>
              <a:t>25/04/2023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900220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E7159C8-1B7A-4C6B-A7D1-F861AD0E1055}" type="datetimeFigureOut">
              <a:rPr lang="en-GB" smtClean="0"/>
              <a:t>25/04/2023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1781107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7159C8-1B7A-4C6B-A7D1-F861AD0E1055}" type="datetimeFigureOut">
              <a:rPr lang="en-GB" smtClean="0"/>
              <a:t>25/04/2023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4564370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E7159C8-1B7A-4C6B-A7D1-F861AD0E1055}" type="datetimeFigureOut">
              <a:rPr lang="en-GB" smtClean="0"/>
              <a:t>25/04/2023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C2AF64E-2D82-4E94-AD4C-5471573CC97C}" type="slidenum">
              <a:rPr lang="en-GB" smtClean="0"/>
              <a:t>‹#›</a:t>
            </a:fld>
            <a:endParaRPr lang="en-GB"/>
          </a:p>
        </p:txBody>
      </p:sp>
    </p:spTree>
    <p:extLst>
      <p:ext uri="{BB962C8B-B14F-4D97-AF65-F5344CB8AC3E}">
        <p14:creationId xmlns:p14="http://schemas.microsoft.com/office/powerpoint/2010/main" val="2457456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7159C8-1B7A-4C6B-A7D1-F861AD0E1055}" type="datetimeFigureOut">
              <a:rPr lang="en-GB" smtClean="0"/>
              <a:t>25/04/2023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C2AF64E-2D82-4E94-AD4C-5471573CC97C}" type="slidenum">
              <a:rPr lang="en-GB" smtClean="0"/>
              <a:t>‹#›</a:t>
            </a:fld>
            <a:endParaRPr lang="en-GB"/>
          </a:p>
        </p:txBody>
      </p:sp>
    </p:spTree>
    <p:extLst>
      <p:ext uri="{BB962C8B-B14F-4D97-AF65-F5344CB8AC3E}">
        <p14:creationId xmlns:p14="http://schemas.microsoft.com/office/powerpoint/2010/main" val="2594883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latin typeface="Comic Sans MS" panose="030F0702030302020204" pitchFamily="66" charset="0"/>
              </a:rPr>
              <a:t>Dyscalculia</a:t>
            </a:r>
            <a:r>
              <a:rPr lang="en-GB" dirty="0" smtClean="0">
                <a:solidFill>
                  <a:srgbClr val="FF0000"/>
                </a:solidFill>
                <a:latin typeface="SassoonCRInfant" panose="02010503020300020003" pitchFamily="2" charset="0"/>
              </a:rPr>
              <a:t> </a:t>
            </a:r>
            <a:endParaRPr lang="en-GB" dirty="0">
              <a:solidFill>
                <a:srgbClr val="FF0000"/>
              </a:solidFill>
              <a:latin typeface="SassoonCRInfant" panose="02010503020300020003" pitchFamily="2" charset="0"/>
            </a:endParaRPr>
          </a:p>
        </p:txBody>
      </p:sp>
      <p:sp>
        <p:nvSpPr>
          <p:cNvPr id="3" name="Content Placeholder 2"/>
          <p:cNvSpPr>
            <a:spLocks noGrp="1"/>
          </p:cNvSpPr>
          <p:nvPr>
            <p:ph idx="1"/>
          </p:nvPr>
        </p:nvSpPr>
        <p:spPr/>
        <p:txBody>
          <a:bodyPr/>
          <a:lstStyle/>
          <a:p>
            <a:r>
              <a:rPr lang="en-GB" dirty="0">
                <a:latin typeface="Comic Sans MS" panose="030F0702030302020204" pitchFamily="66" charset="0"/>
              </a:rPr>
              <a:t>Dyscalculia can make learning maths at primary school particularly difficult. However, both teachers and parents can support children through various strategies when covering areas such as times tables, number facts, telling time and word problems.</a:t>
            </a:r>
          </a:p>
        </p:txBody>
      </p:sp>
      <p:pic>
        <p:nvPicPr>
          <p:cNvPr id="1026" name="Picture 2" descr="Do you have &amp;#39;maths anxiety&amp;#39;? - BBC Fu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30090" y="3560065"/>
            <a:ext cx="5454741" cy="306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05546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latin typeface="Comic Sans MS" panose="030F0702030302020204" pitchFamily="66" charset="0"/>
              </a:rPr>
              <a:t>What is dyscalculia? </a:t>
            </a:r>
            <a:endParaRPr lang="en-GB" dirty="0">
              <a:solidFill>
                <a:srgbClr val="FF0000"/>
              </a:solidFill>
              <a:latin typeface="Comic Sans MS" panose="030F0702030302020204" pitchFamily="66" charset="0"/>
            </a:endParaRPr>
          </a:p>
        </p:txBody>
      </p:sp>
      <p:sp>
        <p:nvSpPr>
          <p:cNvPr id="3" name="Content Placeholder 2"/>
          <p:cNvSpPr>
            <a:spLocks noGrp="1"/>
          </p:cNvSpPr>
          <p:nvPr>
            <p:ph idx="1"/>
          </p:nvPr>
        </p:nvSpPr>
        <p:spPr/>
        <p:txBody>
          <a:bodyPr/>
          <a:lstStyle/>
          <a:p>
            <a:r>
              <a:rPr lang="en-GB" dirty="0">
                <a:latin typeface="Comic Sans MS" panose="030F0702030302020204" pitchFamily="66" charset="0"/>
              </a:rPr>
              <a:t>Dyscalculia is a specific learning difficulty in mathematics that affects around 5% of the population. </a:t>
            </a:r>
            <a:endParaRPr lang="en-GB" dirty="0" smtClean="0">
              <a:latin typeface="Comic Sans MS" panose="030F0702030302020204" pitchFamily="66" charset="0"/>
            </a:endParaRPr>
          </a:p>
          <a:p>
            <a:r>
              <a:rPr lang="en-GB" dirty="0" smtClean="0">
                <a:latin typeface="Comic Sans MS" panose="030F0702030302020204" pitchFamily="66" charset="0"/>
              </a:rPr>
              <a:t>It </a:t>
            </a:r>
            <a:r>
              <a:rPr lang="en-GB" dirty="0">
                <a:latin typeface="Comic Sans MS" panose="030F0702030302020204" pitchFamily="66" charset="0"/>
              </a:rPr>
              <a:t>is better thought of as difficulty with arithmetic skills and numeracy, rather than in mathematics learning as a whole, as there may be no difficulty with topics such as shape or geometry. </a:t>
            </a:r>
            <a:endParaRPr lang="en-GB" dirty="0" smtClean="0">
              <a:latin typeface="Comic Sans MS" panose="030F0702030302020204" pitchFamily="66" charset="0"/>
            </a:endParaRPr>
          </a:p>
          <a:p>
            <a:r>
              <a:rPr lang="en-GB" dirty="0" smtClean="0">
                <a:latin typeface="Comic Sans MS" panose="030F0702030302020204" pitchFamily="66" charset="0"/>
              </a:rPr>
              <a:t>Put </a:t>
            </a:r>
            <a:r>
              <a:rPr lang="en-GB" dirty="0">
                <a:latin typeface="Comic Sans MS" panose="030F0702030302020204" pitchFamily="66" charset="0"/>
              </a:rPr>
              <a:t>simply, dyscalculic people have no clear understanding of quantity. They lack number sense, which means that they have a hard time comprehending our number system and how numbers relate to each other.</a:t>
            </a:r>
          </a:p>
        </p:txBody>
      </p:sp>
      <p:pic>
        <p:nvPicPr>
          <p:cNvPr id="1026" name="Picture 2" descr="For the Love of Numbers | Radiolab | WNYC Studio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46920" y="0"/>
            <a:ext cx="2545080" cy="1885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242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0000"/>
                </a:solidFill>
                <a:latin typeface="Comic Sans MS" panose="030F0702030302020204" pitchFamily="66" charset="0"/>
              </a:rPr>
              <a:t>Indicators of dyscalculia? </a:t>
            </a:r>
            <a:endParaRPr lang="en-GB" dirty="0">
              <a:solidFill>
                <a:srgbClr val="FF0000"/>
              </a:solidFill>
              <a:latin typeface="Comic Sans MS" panose="030F0702030302020204" pitchFamily="66" charset="0"/>
            </a:endParaRPr>
          </a:p>
        </p:txBody>
      </p:sp>
      <p:sp>
        <p:nvSpPr>
          <p:cNvPr id="3" name="Content Placeholder 2"/>
          <p:cNvSpPr>
            <a:spLocks noGrp="1"/>
          </p:cNvSpPr>
          <p:nvPr>
            <p:ph idx="1"/>
          </p:nvPr>
        </p:nvSpPr>
        <p:spPr/>
        <p:txBody>
          <a:bodyPr/>
          <a:lstStyle/>
          <a:p>
            <a:pPr marL="0" indent="0">
              <a:buNone/>
            </a:pPr>
            <a:r>
              <a:rPr lang="en-GB" dirty="0">
                <a:latin typeface="Comic Sans MS" panose="030F0702030302020204" pitchFamily="66" charset="0"/>
              </a:rPr>
              <a:t>The  indicators, manifestations or symptoms of dyscalculia can be thought of in terms of four different areas of learning</a:t>
            </a:r>
            <a:r>
              <a:rPr lang="en-GB" dirty="0" smtClean="0">
                <a:latin typeface="Comic Sans MS" panose="030F0702030302020204" pitchFamily="66" charset="0"/>
              </a:rPr>
              <a:t>:</a:t>
            </a:r>
          </a:p>
          <a:p>
            <a:pPr fontAlgn="base"/>
            <a:r>
              <a:rPr lang="en-GB" dirty="0">
                <a:latin typeface="Comic Sans MS" panose="030F0702030302020204" pitchFamily="66" charset="0"/>
              </a:rPr>
              <a:t>Core number</a:t>
            </a:r>
          </a:p>
          <a:p>
            <a:pPr fontAlgn="base"/>
            <a:r>
              <a:rPr lang="en-GB" dirty="0">
                <a:latin typeface="Comic Sans MS" panose="030F0702030302020204" pitchFamily="66" charset="0"/>
              </a:rPr>
              <a:t>Reasoning</a:t>
            </a:r>
          </a:p>
          <a:p>
            <a:pPr fontAlgn="base"/>
            <a:r>
              <a:rPr lang="en-GB" dirty="0">
                <a:latin typeface="Comic Sans MS" panose="030F0702030302020204" pitchFamily="66" charset="0"/>
              </a:rPr>
              <a:t>Memory </a:t>
            </a:r>
          </a:p>
          <a:p>
            <a:pPr fontAlgn="base"/>
            <a:r>
              <a:rPr lang="en-GB" dirty="0">
                <a:latin typeface="Comic Sans MS" panose="030F0702030302020204" pitchFamily="66" charset="0"/>
              </a:rPr>
              <a:t>Visual spatial</a:t>
            </a:r>
          </a:p>
          <a:p>
            <a:endParaRPr lang="en-GB" dirty="0">
              <a:latin typeface="SassoonCRInfant" panose="02010503020300020003" pitchFamily="2" charset="0"/>
            </a:endParaRPr>
          </a:p>
        </p:txBody>
      </p:sp>
    </p:spTree>
    <p:extLst>
      <p:ext uri="{BB962C8B-B14F-4D97-AF65-F5344CB8AC3E}">
        <p14:creationId xmlns:p14="http://schemas.microsoft.com/office/powerpoint/2010/main" val="191626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Comic Sans MS" panose="030F0702030302020204" pitchFamily="66" charset="0"/>
              </a:rPr>
              <a:t/>
            </a:r>
            <a:br>
              <a:rPr lang="en-GB" dirty="0">
                <a:latin typeface="Comic Sans MS" panose="030F0702030302020204" pitchFamily="66" charset="0"/>
              </a:rPr>
            </a:br>
            <a:r>
              <a:rPr lang="en-GB" dirty="0" smtClean="0">
                <a:solidFill>
                  <a:srgbClr val="FF0000"/>
                </a:solidFill>
                <a:latin typeface="Comic Sans MS" panose="030F0702030302020204" pitchFamily="66" charset="0"/>
              </a:rPr>
              <a:t>Core Number </a:t>
            </a:r>
            <a:r>
              <a:rPr lang="en-GB" dirty="0" smtClean="0">
                <a:latin typeface="Comic Sans MS" panose="030F0702030302020204" pitchFamily="66" charset="0"/>
              </a:rPr>
              <a:t/>
            </a:r>
            <a:br>
              <a:rPr lang="en-GB" dirty="0" smtClean="0">
                <a:latin typeface="Comic Sans MS" panose="030F0702030302020204" pitchFamily="66"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p:txBody>
          <a:bodyPr>
            <a:normAutofit lnSpcReduction="10000"/>
          </a:bodyPr>
          <a:lstStyle/>
          <a:p>
            <a:pPr marL="0" indent="0" fontAlgn="base">
              <a:buNone/>
            </a:pPr>
            <a:r>
              <a:rPr lang="en-GB" dirty="0" smtClean="0">
                <a:latin typeface="Comic Sans MS" panose="030F0702030302020204" pitchFamily="66" charset="0"/>
              </a:rPr>
              <a:t>This particular sub type of </a:t>
            </a:r>
          </a:p>
          <a:p>
            <a:pPr marL="0" indent="0" fontAlgn="base">
              <a:buNone/>
            </a:pPr>
            <a:r>
              <a:rPr lang="en-GB" dirty="0" smtClean="0">
                <a:latin typeface="Comic Sans MS" panose="030F0702030302020204" pitchFamily="66" charset="0"/>
              </a:rPr>
              <a:t>dyscalculia will lead to </a:t>
            </a:r>
          </a:p>
          <a:p>
            <a:pPr marL="0" indent="0" fontAlgn="base">
              <a:buNone/>
            </a:pPr>
            <a:r>
              <a:rPr lang="en-GB" dirty="0" smtClean="0">
                <a:latin typeface="Comic Sans MS" panose="030F0702030302020204" pitchFamily="66" charset="0"/>
              </a:rPr>
              <a:t>difficulties with:</a:t>
            </a:r>
          </a:p>
          <a:p>
            <a:pPr fontAlgn="base"/>
            <a:r>
              <a:rPr lang="en-GB" dirty="0" smtClean="0">
                <a:latin typeface="Comic Sans MS" panose="030F0702030302020204" pitchFamily="66" charset="0"/>
              </a:rPr>
              <a:t>Basic </a:t>
            </a:r>
            <a:r>
              <a:rPr lang="en-GB" dirty="0">
                <a:latin typeface="Comic Sans MS" panose="030F0702030302020204" pitchFamily="66" charset="0"/>
              </a:rPr>
              <a:t>number sense</a:t>
            </a:r>
          </a:p>
          <a:p>
            <a:pPr fontAlgn="base"/>
            <a:r>
              <a:rPr lang="en-GB" dirty="0">
                <a:latin typeface="Comic Sans MS" panose="030F0702030302020204" pitchFamily="66" charset="0"/>
              </a:rPr>
              <a:t>Estimating and rounding</a:t>
            </a:r>
          </a:p>
          <a:p>
            <a:pPr fontAlgn="base"/>
            <a:r>
              <a:rPr lang="en-GB" dirty="0">
                <a:latin typeface="Comic Sans MS" panose="030F0702030302020204" pitchFamily="66" charset="0"/>
              </a:rPr>
              <a:t>Appreciating numerical quantity</a:t>
            </a:r>
          </a:p>
          <a:p>
            <a:pPr fontAlgn="base"/>
            <a:r>
              <a:rPr lang="en-GB" dirty="0">
                <a:latin typeface="Comic Sans MS" panose="030F0702030302020204" pitchFamily="66" charset="0"/>
              </a:rPr>
              <a:t>Working with mathematical symbols</a:t>
            </a:r>
          </a:p>
          <a:p>
            <a:pPr fontAlgn="base"/>
            <a:r>
              <a:rPr lang="en-GB" dirty="0">
                <a:latin typeface="Comic Sans MS" panose="030F0702030302020204" pitchFamily="66" charset="0"/>
              </a:rPr>
              <a:t>Place value</a:t>
            </a:r>
          </a:p>
          <a:p>
            <a:pPr fontAlgn="base"/>
            <a:r>
              <a:rPr lang="en-GB" dirty="0">
                <a:latin typeface="Comic Sans MS" panose="030F0702030302020204" pitchFamily="66" charset="0"/>
              </a:rPr>
              <a:t>Placing numbers on a number line</a:t>
            </a:r>
          </a:p>
          <a:p>
            <a:endParaRPr lang="en-GB" dirty="0">
              <a:latin typeface="SassoonCRInfant" panose="02010503020300020003" pitchFamily="2" charset="0"/>
            </a:endParaRPr>
          </a:p>
        </p:txBody>
      </p:sp>
      <p:pic>
        <p:nvPicPr>
          <p:cNvPr id="6146" name="Picture 2" descr="Estimating Sum For Kids (Math) | TutWay - YouTub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0399" y="174427"/>
            <a:ext cx="4514215" cy="253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8532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SassoonCRInfant" panose="02010503020300020003" pitchFamily="2" charset="0"/>
              </a:rPr>
              <a:t/>
            </a:r>
            <a:br>
              <a:rPr lang="en-GB" dirty="0">
                <a:latin typeface="SassoonCRInfant" panose="02010503020300020003" pitchFamily="2" charset="0"/>
              </a:rPr>
            </a:br>
            <a:r>
              <a:rPr lang="en-GB" dirty="0" smtClean="0">
                <a:solidFill>
                  <a:srgbClr val="FF0000"/>
                </a:solidFill>
                <a:latin typeface="Comic Sans MS" panose="030F0702030302020204" pitchFamily="66" charset="0"/>
              </a:rPr>
              <a:t>Reasoning</a:t>
            </a: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p:txBody>
          <a:bodyPr/>
          <a:lstStyle/>
          <a:p>
            <a:pPr marL="0" indent="0" fontAlgn="base">
              <a:buNone/>
            </a:pPr>
            <a:r>
              <a:rPr lang="en-GB" dirty="0" smtClean="0">
                <a:latin typeface="Comic Sans MS" panose="030F0702030302020204" pitchFamily="66" charset="0"/>
              </a:rPr>
              <a:t>This </a:t>
            </a:r>
            <a:r>
              <a:rPr lang="en-GB" dirty="0">
                <a:latin typeface="Comic Sans MS" panose="030F0702030302020204" pitchFamily="66" charset="0"/>
              </a:rPr>
              <a:t>particular sub type of dyscalculia will lead to difficulties with:</a:t>
            </a:r>
          </a:p>
          <a:p>
            <a:pPr fontAlgn="base"/>
            <a:r>
              <a:rPr lang="en-GB" dirty="0">
                <a:latin typeface="Comic Sans MS" panose="030F0702030302020204" pitchFamily="66" charset="0"/>
              </a:rPr>
              <a:t>Understanding mathematical concepts and relationships</a:t>
            </a:r>
          </a:p>
          <a:p>
            <a:pPr fontAlgn="base"/>
            <a:r>
              <a:rPr lang="en-GB" dirty="0">
                <a:latin typeface="Comic Sans MS" panose="030F0702030302020204" pitchFamily="66" charset="0"/>
              </a:rPr>
              <a:t>Generalising and transferring information</a:t>
            </a:r>
          </a:p>
          <a:p>
            <a:pPr fontAlgn="base"/>
            <a:r>
              <a:rPr lang="en-GB" dirty="0">
                <a:latin typeface="Comic Sans MS" panose="030F0702030302020204" pitchFamily="66" charset="0"/>
              </a:rPr>
              <a:t>Understanding multiple steps in complex procedures/algorithms</a:t>
            </a:r>
          </a:p>
          <a:p>
            <a:pPr fontAlgn="base"/>
            <a:r>
              <a:rPr lang="en-GB" dirty="0">
                <a:latin typeface="Comic Sans MS" panose="030F0702030302020204" pitchFamily="66" charset="0"/>
              </a:rPr>
              <a:t>Problem-solving and decision making</a:t>
            </a:r>
          </a:p>
          <a:p>
            <a:endParaRPr lang="en-GB" dirty="0">
              <a:latin typeface="SassoonCRInfant" panose="02010503020300020003" pitchFamily="2" charset="0"/>
            </a:endParaRPr>
          </a:p>
        </p:txBody>
      </p:sp>
      <p:pic>
        <p:nvPicPr>
          <p:cNvPr id="4" name="Picture 2" descr="Maths reasoning sentence starters | Teaching Resourc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1952" y="3233103"/>
            <a:ext cx="3928128" cy="2943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0315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SassoonCRInfant" panose="02010503020300020003" pitchFamily="2" charset="0"/>
              </a:rPr>
              <a:t/>
            </a:r>
            <a:br>
              <a:rPr lang="en-GB" dirty="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r>
              <a:rPr lang="en-GB" dirty="0" smtClean="0">
                <a:solidFill>
                  <a:srgbClr val="FF0000"/>
                </a:solidFill>
                <a:latin typeface="Comic Sans MS" panose="030F0702030302020204" pitchFamily="66" charset="0"/>
              </a:rPr>
              <a:t>Memory</a:t>
            </a:r>
            <a:r>
              <a:rPr lang="en-GB" b="1" dirty="0" smtClean="0"/>
              <a:t/>
            </a:r>
            <a:br>
              <a:rPr lang="en-GB" b="1" dirty="0" smtClean="0"/>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a:xfrm>
            <a:off x="838200" y="2287244"/>
            <a:ext cx="10515600" cy="4351338"/>
          </a:xfrm>
        </p:spPr>
        <p:txBody>
          <a:bodyPr/>
          <a:lstStyle/>
          <a:p>
            <a:pPr marL="0" indent="0" fontAlgn="base">
              <a:buNone/>
            </a:pPr>
            <a:r>
              <a:rPr lang="en-GB" dirty="0" smtClean="0">
                <a:latin typeface="Comic Sans MS" panose="030F0702030302020204" pitchFamily="66" charset="0"/>
              </a:rPr>
              <a:t>This </a:t>
            </a:r>
            <a:r>
              <a:rPr lang="en-GB" dirty="0">
                <a:latin typeface="Comic Sans MS" panose="030F0702030302020204" pitchFamily="66" charset="0"/>
              </a:rPr>
              <a:t>particular sub type of dyscalculia will lead to difficulties with:</a:t>
            </a:r>
          </a:p>
          <a:p>
            <a:pPr fontAlgn="base"/>
            <a:r>
              <a:rPr lang="en-GB" dirty="0">
                <a:latin typeface="Comic Sans MS" panose="030F0702030302020204" pitchFamily="66" charset="0"/>
              </a:rPr>
              <a:t>Remembering and recalling numerical facts</a:t>
            </a:r>
          </a:p>
          <a:p>
            <a:pPr fontAlgn="base"/>
            <a:r>
              <a:rPr lang="en-GB" dirty="0">
                <a:latin typeface="Comic Sans MS" panose="030F0702030302020204" pitchFamily="66" charset="0"/>
              </a:rPr>
              <a:t>Understanding and recalling mathematical terminology</a:t>
            </a:r>
          </a:p>
          <a:p>
            <a:pPr fontAlgn="base"/>
            <a:r>
              <a:rPr lang="en-GB" dirty="0">
                <a:latin typeface="Comic Sans MS" panose="030F0702030302020204" pitchFamily="66" charset="0"/>
              </a:rPr>
              <a:t>Understanding word problems</a:t>
            </a:r>
          </a:p>
          <a:p>
            <a:pPr fontAlgn="base"/>
            <a:r>
              <a:rPr lang="en-GB" dirty="0">
                <a:latin typeface="Comic Sans MS" panose="030F0702030302020204" pitchFamily="66" charset="0"/>
              </a:rPr>
              <a:t>Performing mental calculations accurately</a:t>
            </a:r>
          </a:p>
          <a:p>
            <a:pPr fontAlgn="base"/>
            <a:r>
              <a:rPr lang="en-GB" dirty="0">
                <a:latin typeface="Comic Sans MS" panose="030F0702030302020204" pitchFamily="66" charset="0"/>
              </a:rPr>
              <a:t>Keeping track of the steps in problem-solving</a:t>
            </a:r>
          </a:p>
          <a:p>
            <a:endParaRPr lang="en-GB" dirty="0">
              <a:latin typeface="SassoonCRInfant" panose="02010503020300020003" pitchFamily="2" charset="0"/>
            </a:endParaRPr>
          </a:p>
        </p:txBody>
      </p:sp>
      <p:pic>
        <p:nvPicPr>
          <p:cNvPr id="5122" name="Picture 2" descr="When “No!” Means “I&amp;amp;#39;m Confused…” | Guiding Exceptional Pare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 y="-205648"/>
            <a:ext cx="3582670" cy="24671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4222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SassoonCRInfant" panose="02010503020300020003" pitchFamily="2" charset="0"/>
              </a:rPr>
              <a:t/>
            </a:r>
            <a:br>
              <a:rPr lang="en-GB" dirty="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solidFill>
                  <a:srgbClr val="FF0000"/>
                </a:solidFill>
                <a:latin typeface="Comic Sans MS" panose="030F0702030302020204" pitchFamily="66" charset="0"/>
              </a:rPr>
              <a:t>Visual Spatial</a:t>
            </a:r>
            <a:r>
              <a:rPr lang="en-GB" b="1" dirty="0" smtClean="0"/>
              <a:t/>
            </a:r>
            <a:br>
              <a:rPr lang="en-GB" b="1" dirty="0" smtClean="0"/>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p:txBody>
          <a:bodyPr/>
          <a:lstStyle/>
          <a:p>
            <a:pPr marL="0" indent="0" fontAlgn="base">
              <a:buNone/>
            </a:pPr>
            <a:r>
              <a:rPr lang="en-GB" dirty="0">
                <a:latin typeface="Comic Sans MS" panose="030F0702030302020204" pitchFamily="66" charset="0"/>
              </a:rPr>
              <a:t>This particular sub type of dyscalculia will lead to difficulties with:</a:t>
            </a:r>
          </a:p>
          <a:p>
            <a:pPr fontAlgn="base"/>
            <a:r>
              <a:rPr lang="en-GB" dirty="0">
                <a:latin typeface="Comic Sans MS" panose="030F0702030302020204" pitchFamily="66" charset="0"/>
              </a:rPr>
              <a:t>Recognising and understanding symbols</a:t>
            </a:r>
          </a:p>
          <a:p>
            <a:pPr fontAlgn="base"/>
            <a:r>
              <a:rPr lang="en-GB" dirty="0">
                <a:latin typeface="Comic Sans MS" panose="030F0702030302020204" pitchFamily="66" charset="0"/>
              </a:rPr>
              <a:t>Interpreting visual representations of mathematical objects</a:t>
            </a:r>
          </a:p>
          <a:p>
            <a:pPr fontAlgn="base"/>
            <a:r>
              <a:rPr lang="en-GB" dirty="0">
                <a:latin typeface="Comic Sans MS" panose="030F0702030302020204" pitchFamily="66" charset="0"/>
              </a:rPr>
              <a:t>Interpreting graphs and tables</a:t>
            </a:r>
          </a:p>
          <a:p>
            <a:endParaRPr lang="en-GB" dirty="0">
              <a:latin typeface="SassoonCRInfant" panose="02010503020300020003" pitchFamily="2" charset="0"/>
            </a:endParaRPr>
          </a:p>
        </p:txBody>
      </p:sp>
      <p:pic>
        <p:nvPicPr>
          <p:cNvPr id="4" name="Picture 4" descr="Spatial Intelligence - What it is &amp;amp;amp; 13 ways to improve i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74790" y="3950335"/>
            <a:ext cx="1181525" cy="2648585"/>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What is a block graph? | TheSchoolRu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19215" y="3841432"/>
            <a:ext cx="3105150" cy="3219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9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SassoonCRInfant" panose="02010503020300020003" pitchFamily="2" charset="0"/>
              </a:rPr>
              <a:t/>
            </a:r>
            <a:br>
              <a:rPr lang="en-GB" dirty="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b="1" dirty="0" smtClean="0"/>
              <a:t/>
            </a:r>
            <a:br>
              <a:rPr lang="en-GB" b="1" dirty="0" smtClean="0"/>
            </a:br>
            <a:r>
              <a:rPr lang="en-GB" dirty="0" smtClean="0">
                <a:solidFill>
                  <a:srgbClr val="FF0000"/>
                </a:solidFill>
                <a:latin typeface="Comic Sans MS" panose="030F0702030302020204" pitchFamily="66" charset="0"/>
              </a:rPr>
              <a:t>Does dyscalculia correlate to other learning difficulties?</a:t>
            </a: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p:txBody>
          <a:bodyPr/>
          <a:lstStyle/>
          <a:p>
            <a:pPr marL="0" indent="0" fontAlgn="base">
              <a:buNone/>
            </a:pPr>
            <a:r>
              <a:rPr lang="en-GB" dirty="0" smtClean="0">
                <a:latin typeface="Comic Sans MS" panose="030F0702030302020204" pitchFamily="66" charset="0"/>
              </a:rPr>
              <a:t>Dyscalculia </a:t>
            </a:r>
            <a:r>
              <a:rPr lang="en-GB" dirty="0">
                <a:latin typeface="Comic Sans MS" panose="030F0702030302020204" pitchFamily="66" charset="0"/>
              </a:rPr>
              <a:t>rarely occurs in isolation and often co-occurs with other learning difficulties such as dyslexia,  dyspraxia, dysgraphia, ADHD and auditory processing</a:t>
            </a:r>
          </a:p>
          <a:p>
            <a:endParaRPr lang="en-GB" dirty="0">
              <a:latin typeface="SassoonCRInfant" panose="02010503020300020003" pitchFamily="2" charset="0"/>
            </a:endParaRPr>
          </a:p>
        </p:txBody>
      </p:sp>
    </p:spTree>
    <p:extLst>
      <p:ext uri="{BB962C8B-B14F-4D97-AF65-F5344CB8AC3E}">
        <p14:creationId xmlns:p14="http://schemas.microsoft.com/office/powerpoint/2010/main" val="2215006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SassoonCRInfant" panose="02010503020300020003" pitchFamily="2" charset="0"/>
              </a:rPr>
              <a:t/>
            </a:r>
            <a:br>
              <a:rPr lang="en-GB" dirty="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b="1" dirty="0" smtClean="0"/>
              <a:t/>
            </a:r>
            <a:br>
              <a:rPr lang="en-GB" b="1" dirty="0" smtClean="0"/>
            </a:br>
            <a:r>
              <a:rPr lang="en-GB" dirty="0">
                <a:solidFill>
                  <a:srgbClr val="FF0000"/>
                </a:solidFill>
                <a:latin typeface="Comic Sans MS" panose="030F0702030302020204" pitchFamily="66" charset="0"/>
              </a:rPr>
              <a:t>Strategies to help with dyscalculia</a:t>
            </a:r>
            <a:r>
              <a:rPr lang="en-GB" b="1" dirty="0"/>
              <a:t/>
            </a:r>
            <a:br>
              <a:rPr lang="en-GB" b="1" dirty="0"/>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a:xfrm>
            <a:off x="838200" y="1122218"/>
            <a:ext cx="10515600" cy="5842462"/>
          </a:xfrm>
        </p:spPr>
        <p:txBody>
          <a:bodyPr>
            <a:normAutofit/>
          </a:bodyPr>
          <a:lstStyle/>
          <a:p>
            <a:pPr fontAlgn="base"/>
            <a:r>
              <a:rPr lang="en-GB" dirty="0">
                <a:latin typeface="Comic Sans MS" panose="030F0702030302020204" pitchFamily="66" charset="0"/>
              </a:rPr>
              <a:t>Use concrete materials, such as Cuisenaire rods, ten frames, </a:t>
            </a:r>
            <a:r>
              <a:rPr lang="en-GB" dirty="0" smtClean="0">
                <a:latin typeface="Comic Sans MS" panose="030F0702030302020204" pitchFamily="66" charset="0"/>
              </a:rPr>
              <a:t>dienes, two </a:t>
            </a:r>
            <a:r>
              <a:rPr lang="en-GB" dirty="0">
                <a:latin typeface="Comic Sans MS" panose="030F0702030302020204" pitchFamily="66" charset="0"/>
              </a:rPr>
              <a:t>coloured counters and base ten materials.</a:t>
            </a:r>
          </a:p>
          <a:p>
            <a:pPr fontAlgn="base"/>
            <a:r>
              <a:rPr lang="en-GB" dirty="0">
                <a:latin typeface="Comic Sans MS" panose="030F0702030302020204" pitchFamily="66" charset="0"/>
              </a:rPr>
              <a:t>Spend time exploring these and don’t take them away too soon; they will help to develop the child’s understanding.</a:t>
            </a:r>
          </a:p>
          <a:p>
            <a:pPr fontAlgn="base"/>
            <a:r>
              <a:rPr lang="en-GB" dirty="0">
                <a:latin typeface="Comic Sans MS" panose="030F0702030302020204" pitchFamily="66" charset="0"/>
              </a:rPr>
              <a:t>Play games with dice and dominoes so that the child can recognise common dot patterns; this will help with </a:t>
            </a:r>
            <a:r>
              <a:rPr lang="en-GB" dirty="0" err="1">
                <a:latin typeface="Comic Sans MS" panose="030F0702030302020204" pitchFamily="66" charset="0"/>
              </a:rPr>
              <a:t>subitising</a:t>
            </a:r>
            <a:r>
              <a:rPr lang="en-GB" dirty="0">
                <a:latin typeface="Comic Sans MS" panose="030F0702030302020204" pitchFamily="66" charset="0"/>
              </a:rPr>
              <a:t> and seeing the relationship between one number and another.</a:t>
            </a:r>
          </a:p>
          <a:p>
            <a:pPr fontAlgn="base"/>
            <a:r>
              <a:rPr lang="en-GB" dirty="0">
                <a:latin typeface="Comic Sans MS" panose="030F0702030302020204" pitchFamily="66" charset="0"/>
              </a:rPr>
              <a:t>Try to encourage the child to use more efficient calculating strategies, such as counting on rather than counting all.</a:t>
            </a:r>
          </a:p>
          <a:p>
            <a:endParaRPr lang="en-GB" dirty="0">
              <a:latin typeface="SassoonCRInfant" panose="02010503020300020003" pitchFamily="2" charset="0"/>
            </a:endParaRPr>
          </a:p>
        </p:txBody>
      </p:sp>
    </p:spTree>
    <p:extLst>
      <p:ext uri="{BB962C8B-B14F-4D97-AF65-F5344CB8AC3E}">
        <p14:creationId xmlns:p14="http://schemas.microsoft.com/office/powerpoint/2010/main" val="244655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SassoonCRInfant" panose="02010503020300020003" pitchFamily="2" charset="0"/>
              </a:rPr>
              <a:t/>
            </a:r>
            <a:br>
              <a:rPr lang="en-GB" dirty="0" smtClean="0">
                <a:latin typeface="SassoonCRInfant" panose="02010503020300020003" pitchFamily="2" charset="0"/>
              </a:rPr>
            </a:br>
            <a:r>
              <a:rPr lang="en-GB" dirty="0">
                <a:latin typeface="SassoonCRInfant" panose="02010503020300020003" pitchFamily="2" charset="0"/>
              </a:rPr>
              <a:t/>
            </a:r>
            <a:br>
              <a:rPr lang="en-GB" dirty="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b="1" dirty="0" smtClean="0"/>
              <a:t/>
            </a:r>
            <a:br>
              <a:rPr lang="en-GB" b="1" dirty="0" smtClean="0"/>
            </a:br>
            <a:r>
              <a:rPr lang="en-GB" dirty="0">
                <a:solidFill>
                  <a:srgbClr val="FF0000"/>
                </a:solidFill>
                <a:latin typeface="Comic Sans MS" panose="030F0702030302020204" pitchFamily="66" charset="0"/>
              </a:rPr>
              <a:t>Strategies to help with dyscalculia</a:t>
            </a:r>
            <a:r>
              <a:rPr lang="en-GB" b="1" dirty="0"/>
              <a:t/>
            </a:r>
            <a:br>
              <a:rPr lang="en-GB" b="1" dirty="0"/>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r>
              <a:rPr lang="en-GB" dirty="0" smtClean="0">
                <a:latin typeface="SassoonCRInfant" panose="02010503020300020003" pitchFamily="2" charset="0"/>
              </a:rPr>
              <a:t> </a:t>
            </a:r>
            <a:br>
              <a:rPr lang="en-GB" dirty="0" smtClean="0">
                <a:latin typeface="SassoonCRInfant" panose="02010503020300020003" pitchFamily="2" charset="0"/>
              </a:rPr>
            </a:br>
            <a:r>
              <a:rPr lang="en-GB" dirty="0" smtClean="0">
                <a:latin typeface="SassoonCRInfant" panose="02010503020300020003" pitchFamily="2" charset="0"/>
              </a:rPr>
              <a:t/>
            </a:r>
            <a:br>
              <a:rPr lang="en-GB" dirty="0" smtClean="0">
                <a:latin typeface="SassoonCRInfant" panose="02010503020300020003" pitchFamily="2" charset="0"/>
              </a:rPr>
            </a:br>
            <a:endParaRPr lang="en-GB" dirty="0">
              <a:latin typeface="SassoonCRInfant" panose="02010503020300020003" pitchFamily="2" charset="0"/>
            </a:endParaRPr>
          </a:p>
        </p:txBody>
      </p:sp>
      <p:sp>
        <p:nvSpPr>
          <p:cNvPr id="3" name="Content Placeholder 2"/>
          <p:cNvSpPr>
            <a:spLocks noGrp="1"/>
          </p:cNvSpPr>
          <p:nvPr>
            <p:ph idx="1"/>
          </p:nvPr>
        </p:nvSpPr>
        <p:spPr>
          <a:xfrm>
            <a:off x="838200" y="1122218"/>
            <a:ext cx="10515600" cy="5842462"/>
          </a:xfrm>
        </p:spPr>
        <p:txBody>
          <a:bodyPr>
            <a:normAutofit/>
          </a:bodyPr>
          <a:lstStyle/>
          <a:p>
            <a:pPr fontAlgn="base"/>
            <a:r>
              <a:rPr lang="en-GB" dirty="0">
                <a:latin typeface="Comic Sans MS" panose="030F0702030302020204" pitchFamily="66" charset="0"/>
              </a:rPr>
              <a:t>Encourage the child to visualise the maths by drawing diagrams and using concrete materials to model the maths.</a:t>
            </a:r>
          </a:p>
          <a:p>
            <a:pPr fontAlgn="base"/>
            <a:r>
              <a:rPr lang="en-GB" dirty="0">
                <a:latin typeface="Comic Sans MS" panose="030F0702030302020204" pitchFamily="66" charset="0"/>
              </a:rPr>
              <a:t>Make </a:t>
            </a:r>
            <a:r>
              <a:rPr lang="en-GB" dirty="0" smtClean="0">
                <a:latin typeface="Comic Sans MS" panose="030F0702030302020204" pitchFamily="66" charset="0"/>
              </a:rPr>
              <a:t>sure the </a:t>
            </a:r>
            <a:r>
              <a:rPr lang="en-GB" dirty="0">
                <a:latin typeface="Comic Sans MS" panose="030F0702030302020204" pitchFamily="66" charset="0"/>
              </a:rPr>
              <a:t>maths </a:t>
            </a:r>
            <a:r>
              <a:rPr lang="en-GB">
                <a:latin typeface="Comic Sans MS" panose="030F0702030302020204" pitchFamily="66" charset="0"/>
              </a:rPr>
              <a:t>practical </a:t>
            </a:r>
            <a:r>
              <a:rPr lang="en-GB" smtClean="0">
                <a:latin typeface="Comic Sans MS" panose="030F0702030302020204" pitchFamily="66" charset="0"/>
              </a:rPr>
              <a:t>is </a:t>
            </a:r>
            <a:r>
              <a:rPr lang="en-GB" dirty="0">
                <a:latin typeface="Comic Sans MS" panose="030F0702030302020204" pitchFamily="66" charset="0"/>
              </a:rPr>
              <a:t>as multisensory as possible; try to avoid worksheets.</a:t>
            </a:r>
          </a:p>
          <a:p>
            <a:pPr fontAlgn="base"/>
            <a:r>
              <a:rPr lang="en-GB" dirty="0">
                <a:latin typeface="Comic Sans MS" panose="030F0702030302020204" pitchFamily="66" charset="0"/>
              </a:rPr>
              <a:t>Adopt a little and often approach; repetition and ‘overlearning’ will help.</a:t>
            </a:r>
          </a:p>
          <a:p>
            <a:pPr fontAlgn="base"/>
            <a:r>
              <a:rPr lang="en-GB" dirty="0">
                <a:latin typeface="Comic Sans MS" panose="030F0702030302020204" pitchFamily="66" charset="0"/>
              </a:rPr>
              <a:t>Use mathematical language as much as possible and encourage the child to do the same.</a:t>
            </a:r>
          </a:p>
          <a:p>
            <a:pPr fontAlgn="base"/>
            <a:r>
              <a:rPr lang="en-GB" dirty="0">
                <a:latin typeface="Comic Sans MS" panose="030F0702030302020204" pitchFamily="66" charset="0"/>
              </a:rPr>
              <a:t>Give multiplication tables and number bonds to reduce the stress of having to remember these facts.</a:t>
            </a:r>
          </a:p>
          <a:p>
            <a:endParaRPr lang="en-GB" dirty="0">
              <a:latin typeface="SassoonCRInfant" panose="02010503020300020003" pitchFamily="2" charset="0"/>
            </a:endParaRPr>
          </a:p>
        </p:txBody>
      </p:sp>
    </p:spTree>
    <p:extLst>
      <p:ext uri="{BB962C8B-B14F-4D97-AF65-F5344CB8AC3E}">
        <p14:creationId xmlns:p14="http://schemas.microsoft.com/office/powerpoint/2010/main" val="12622151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TotalTime>
  <Words>795</Words>
  <Application>Microsoft Office PowerPoint</Application>
  <PresentationFormat>Widescreen</PresentationFormat>
  <Paragraphs>69</Paragraphs>
  <Slides>10</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Comic Sans MS</vt:lpstr>
      <vt:lpstr>SassoonCRInfant</vt:lpstr>
      <vt:lpstr>Office Theme</vt:lpstr>
      <vt:lpstr>Dyscalculia </vt:lpstr>
      <vt:lpstr>What is dyscalculia? </vt:lpstr>
      <vt:lpstr>Indicators of dyscalculia? </vt:lpstr>
      <vt:lpstr>  Core Number   </vt:lpstr>
      <vt:lpstr>  Reasoning    </vt:lpstr>
      <vt:lpstr>                                   Memory     </vt:lpstr>
      <vt:lpstr>   Visual Spatial     </vt:lpstr>
      <vt:lpstr>    Does dyscalculia correlate to other learning difficulties?     </vt:lpstr>
      <vt:lpstr>    Strategies to help with dyscalculia      </vt:lpstr>
      <vt:lpstr>    Strategies to help with dyscalculia      </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R. Barrows</dc:creator>
  <cp:lastModifiedBy>Mrs J. Seker</cp:lastModifiedBy>
  <cp:revision>6</cp:revision>
  <dcterms:created xsi:type="dcterms:W3CDTF">2022-02-02T14:08:01Z</dcterms:created>
  <dcterms:modified xsi:type="dcterms:W3CDTF">2023-04-25T09:02:58Z</dcterms:modified>
</cp:coreProperties>
</file>